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12192000"/>
  <p:notesSz cx="6858000" cy="9144000"/>
  <p:embeddedFontLst>
    <p:embeddedFont>
      <p:font typeface="Century Gothic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enturyGothic-bold.fntdata"/><Relationship Id="rId14" Type="http://schemas.openxmlformats.org/officeDocument/2006/relationships/font" Target="fonts/CenturyGothic-regular.fntdata"/><Relationship Id="rId17" Type="http://schemas.openxmlformats.org/officeDocument/2006/relationships/font" Target="fonts/CenturyGothic-boldItalic.fntdata"/><Relationship Id="rId16" Type="http://schemas.openxmlformats.org/officeDocument/2006/relationships/font" Target="fonts/CenturyGothic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" name="Shape 18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" name="Shape 19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" name="Shape 19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" name="Shape 20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1154954" y="1447800"/>
            <a:ext cx="8825657" cy="33295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7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1154954" y="4777380"/>
            <a:ext cx="8825657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20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anoramic Picture with Ca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1154955" y="4800587"/>
            <a:ext cx="8825657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24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6" name="Shape 76"/>
          <p:cNvSpPr/>
          <p:nvPr>
            <p:ph idx="2" type="pic"/>
          </p:nvPr>
        </p:nvSpPr>
        <p:spPr>
          <a:xfrm>
            <a:off x="1154954" y="685800"/>
            <a:ext cx="8825657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799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1154955" y="5367325"/>
            <a:ext cx="8825655" cy="49371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a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1154954" y="1447800"/>
            <a:ext cx="8825659" cy="1981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8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 with Caption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1574800" y="1447800"/>
            <a:ext cx="7999315" cy="232337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8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1930400" y="3771173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small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2" type="body"/>
          </p:nvPr>
        </p:nvSpPr>
        <p:spPr>
          <a:xfrm>
            <a:off x="1154954" y="4350657"/>
            <a:ext cx="8825659" cy="16763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  <p:sp>
        <p:nvSpPr>
          <p:cNvPr id="94" name="Shape 94"/>
          <p:cNvSpPr txBox="1"/>
          <p:nvPr/>
        </p:nvSpPr>
        <p:spPr>
          <a:xfrm>
            <a:off x="898295" y="971253"/>
            <a:ext cx="801912" cy="1969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i="0" lang="en-US" sz="12200" u="none" cap="none" strike="noStrik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9330489" y="2613786"/>
            <a:ext cx="801912" cy="1969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r>
              <a:rPr b="0" i="0" lang="en-US" sz="12200" u="none" cap="none" strike="noStrik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Name Card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1154954" y="3124200"/>
            <a:ext cx="8825659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0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1154954" y="4777380"/>
            <a:ext cx="8825659" cy="860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20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0" name="Shape 100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 Column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32947" y="1981200"/>
            <a:ext cx="294686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2" type="body"/>
          </p:nvPr>
        </p:nvSpPr>
        <p:spPr>
          <a:xfrm>
            <a:off x="652462" y="2667000"/>
            <a:ext cx="2927350" cy="3589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3" type="body"/>
          </p:nvPr>
        </p:nvSpPr>
        <p:spPr>
          <a:xfrm>
            <a:off x="3883658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4" type="body"/>
          </p:nvPr>
        </p:nvSpPr>
        <p:spPr>
          <a:xfrm>
            <a:off x="3873105" y="2667000"/>
            <a:ext cx="2946793" cy="3589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5" type="body"/>
          </p:nvPr>
        </p:nvSpPr>
        <p:spPr>
          <a:xfrm>
            <a:off x="7124700" y="1981200"/>
            <a:ext cx="2932112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6" type="body"/>
          </p:nvPr>
        </p:nvSpPr>
        <p:spPr>
          <a:xfrm>
            <a:off x="7124700" y="2667000"/>
            <a:ext cx="2932112" cy="35893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cxnSp>
        <p:nvCxnSpPr>
          <p:cNvPr id="110" name="Shape 110"/>
          <p:cNvCxnSpPr/>
          <p:nvPr/>
        </p:nvCxnSpPr>
        <p:spPr>
          <a:xfrm>
            <a:off x="3726142" y="2133600"/>
            <a:ext cx="0" cy="3962399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Shape 111"/>
          <p:cNvCxnSpPr/>
          <p:nvPr/>
        </p:nvCxnSpPr>
        <p:spPr>
          <a:xfrm>
            <a:off x="6962227" y="2133600"/>
            <a:ext cx="0" cy="3966881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Shape 112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3" name="Shape 113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 Picture Colum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52462" y="4250948"/>
            <a:ext cx="294004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8" name="Shape 118"/>
          <p:cNvSpPr/>
          <p:nvPr>
            <p:ph idx="2" type="pic"/>
          </p:nvPr>
        </p:nvSpPr>
        <p:spPr>
          <a:xfrm>
            <a:off x="652462" y="2209800"/>
            <a:ext cx="2940049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799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3" type="body"/>
          </p:nvPr>
        </p:nvSpPr>
        <p:spPr>
          <a:xfrm>
            <a:off x="652462" y="4827210"/>
            <a:ext cx="2940049" cy="6591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0" name="Shape 120"/>
          <p:cNvSpPr txBox="1"/>
          <p:nvPr>
            <p:ph idx="4" type="body"/>
          </p:nvPr>
        </p:nvSpPr>
        <p:spPr>
          <a:xfrm>
            <a:off x="3889375" y="4250948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1" name="Shape 121"/>
          <p:cNvSpPr/>
          <p:nvPr>
            <p:ph idx="5" type="pic"/>
          </p:nvPr>
        </p:nvSpPr>
        <p:spPr>
          <a:xfrm>
            <a:off x="3889373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799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6" type="body"/>
          </p:nvPr>
        </p:nvSpPr>
        <p:spPr>
          <a:xfrm>
            <a:off x="3888021" y="4827210"/>
            <a:ext cx="2934406" cy="6591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7" type="body"/>
          </p:nvPr>
        </p:nvSpPr>
        <p:spPr>
          <a:xfrm>
            <a:off x="7124700" y="4250948"/>
            <a:ext cx="2932112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4" name="Shape 124"/>
          <p:cNvSpPr/>
          <p:nvPr>
            <p:ph idx="8" type="pic"/>
          </p:nvPr>
        </p:nvSpPr>
        <p:spPr>
          <a:xfrm>
            <a:off x="7124699" y="2209800"/>
            <a:ext cx="2932112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799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9" type="body"/>
          </p:nvPr>
        </p:nvSpPr>
        <p:spPr>
          <a:xfrm>
            <a:off x="7124575" y="4827207"/>
            <a:ext cx="2935996" cy="6591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cxnSp>
        <p:nvCxnSpPr>
          <p:cNvPr id="126" name="Shape 126"/>
          <p:cNvCxnSpPr/>
          <p:nvPr/>
        </p:nvCxnSpPr>
        <p:spPr>
          <a:xfrm>
            <a:off x="3726142" y="2133600"/>
            <a:ext cx="0" cy="3962399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" name="Shape 127"/>
          <p:cNvCxnSpPr/>
          <p:nvPr/>
        </p:nvCxnSpPr>
        <p:spPr>
          <a:xfrm>
            <a:off x="6962227" y="2133600"/>
            <a:ext cx="0" cy="3966881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Shape 128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 rot="5400000">
            <a:off x="3478842" y="-322612"/>
            <a:ext cx="4195480" cy="89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413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94309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47319" lvl="2" marL="1143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7480" lvl="3" marL="1600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7479" lvl="4" marL="2057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61579" lvl="5" marL="250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7479" lvl="6" marL="2971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7479" lvl="7" marL="3429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7479" lvl="8" marL="3886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 rot="5400000">
            <a:off x="6267450" y="2466974"/>
            <a:ext cx="5826124" cy="17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 rot="5400000">
            <a:off x="1679574" y="-139698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413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94309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47319" lvl="2" marL="1143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7480" lvl="3" marL="1600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7479" lvl="4" marL="2057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61579" lvl="5" marL="250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7479" lvl="6" marL="2971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7479" lvl="7" marL="3429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7479" lvl="8" marL="3886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1" name="Shape 141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2" name="Shape 142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1103312" y="2052917"/>
            <a:ext cx="8946541" cy="41954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413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94309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47319" lvl="2" marL="1143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7480" lvl="3" marL="1600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7479" lvl="4" marL="2057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61579" lvl="5" marL="250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7479" lvl="6" marL="2971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7479" lvl="7" marL="3429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7479" lvl="8" marL="3886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1154955" y="2861733"/>
            <a:ext cx="8825657" cy="191564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0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1154954" y="4777380"/>
            <a:ext cx="8825657" cy="860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20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71739" lvl="5" marL="250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5654492" y="2056091"/>
            <a:ext cx="4396340" cy="420024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71739" lvl="5" marL="250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1103312" y="1905000"/>
            <a:ext cx="4396337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71739" lvl="5" marL="250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3" type="body"/>
          </p:nvPr>
        </p:nvSpPr>
        <p:spPr>
          <a:xfrm>
            <a:off x="5654494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24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1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4" type="body"/>
          </p:nvPr>
        </p:nvSpPr>
        <p:spPr>
          <a:xfrm>
            <a:off x="5654494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51459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04469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57480" lvl="2" marL="1143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67639" lvl="3" marL="1600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67639" lvl="4" marL="2057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71739" lvl="5" marL="250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67639" lvl="6" marL="2971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67640" lvl="7" marL="3429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67640" lvl="8" marL="3886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1154953" y="1447800"/>
            <a:ext cx="3401063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24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-2413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94309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47319" lvl="2" marL="1143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7480" lvl="3" marL="1600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7479" lvl="4" marL="2057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61579" lvl="5" marL="250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7479" lvl="6" marL="2971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7479" lvl="7" marL="3429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7479" lvl="8" marL="3886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2" type="body"/>
          </p:nvPr>
        </p:nvSpPr>
        <p:spPr>
          <a:xfrm>
            <a:off x="1154953" y="3129280"/>
            <a:ext cx="3401062" cy="28955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1153907" y="1854191"/>
            <a:ext cx="5092905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36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9" name="Shape 69"/>
          <p:cNvSpPr/>
          <p:nvPr>
            <p:ph idx="2" type="pic"/>
          </p:nvPr>
        </p:nvSpPr>
        <p:spPr>
          <a:xfrm>
            <a:off x="6949546" y="1143000"/>
            <a:ext cx="3200399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799" rotWithShape="0" algn="tl" dir="5400000" dist="50800">
              <a:srgbClr val="000000">
                <a:alpha val="42745"/>
              </a:srgbClr>
            </a:outerShdw>
          </a:effectLst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1154954" y="3657600"/>
            <a:ext cx="508497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Font typeface="Noto Sans Symbols"/>
              <a:buNone/>
              <a:defRPr b="0" i="0" sz="9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6.xml"/><Relationship Id="rId22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5.xml"/><Relationship Id="rId21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8.xml"/><Relationship Id="rId12" Type="http://schemas.openxmlformats.org/officeDocument/2006/relationships/slideLayout" Target="../slideLayouts/slideLayout7.xml"/><Relationship Id="rId23" Type="http://schemas.openxmlformats.org/officeDocument/2006/relationships/theme" Target="../theme/theme2.xml"/><Relationship Id="rId1" Type="http://schemas.openxmlformats.org/officeDocument/2006/relationships/image" Target="../media/image5.png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9" Type="http://schemas.openxmlformats.org/officeDocument/2006/relationships/slideLayout" Target="../slideLayouts/slideLayout4.xml"/><Relationship Id="rId15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9.xml"/><Relationship Id="rId17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19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.xml"/><Relationship Id="rId18" Type="http://schemas.openxmlformats.org/officeDocument/2006/relationships/slideLayout" Target="../slideLayouts/slideLayout13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4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7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8"/>
          <p:cNvSpPr/>
          <p:nvPr/>
        </p:nvSpPr>
        <p:spPr>
          <a:xfrm>
            <a:off x="8609011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" name="Shape 9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1" y="0"/>
            <a:ext cx="1603386" cy="1141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0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/>
          <p:nvPr/>
        </p:nvSpPr>
        <p:spPr>
          <a:xfrm>
            <a:off x="10437811" y="0"/>
            <a:ext cx="685799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2"/>
              </a:buClr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1103312" y="2052917"/>
            <a:ext cx="8946541" cy="41954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2413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194309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147319" lvl="2" marL="1143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157480" lvl="3" marL="1600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157479" lvl="4" marL="2057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161579" lvl="5" marL="250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157479" lvl="6" marL="2971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157479" lvl="7" marL="3429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157479" lvl="8" marL="3886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0" type="dt"/>
          </p:nvPr>
        </p:nvSpPr>
        <p:spPr>
          <a:xfrm rot="5400000">
            <a:off x="10155639" y="1790700"/>
            <a:ext cx="990598" cy="304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1" type="ftr"/>
          </p:nvPr>
        </p:nvSpPr>
        <p:spPr>
          <a:xfrm rot="5400000">
            <a:off x="8951573" y="3225296"/>
            <a:ext cx="3859794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10352539" y="295729"/>
            <a:ext cx="838198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6"/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  <p:sldLayoutId id="2147483661" r:id="rId19"/>
    <p:sldLayoutId id="2147483662" r:id="rId20"/>
    <p:sldLayoutId id="2147483663" r:id="rId21"/>
    <p:sldLayoutId id="2147483664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12.png"/><Relationship Id="rId5" Type="http://schemas.openxmlformats.org/officeDocument/2006/relationships/image" Target="../media/image8.png"/><Relationship Id="rId6" Type="http://schemas.openxmlformats.org/officeDocument/2006/relationships/image" Target="../media/image13.png"/><Relationship Id="rId7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Shape 1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007800"/>
            <a:ext cx="12192000" cy="485019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Shape 148"/>
          <p:cNvSpPr txBox="1"/>
          <p:nvPr>
            <p:ph type="ctrTitle"/>
          </p:nvPr>
        </p:nvSpPr>
        <p:spPr>
          <a:xfrm>
            <a:off x="87682" y="-1754042"/>
            <a:ext cx="8825657" cy="33295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Century Gothic"/>
              <a:buNone/>
            </a:pPr>
            <a:r>
              <a:rPr b="0" i="0" lang="en-US" sz="7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Movies Galore	</a:t>
            </a:r>
          </a:p>
        </p:txBody>
      </p:sp>
      <p:sp>
        <p:nvSpPr>
          <p:cNvPr id="149" name="Shape 149"/>
          <p:cNvSpPr txBox="1"/>
          <p:nvPr>
            <p:ph idx="1" type="subTitle"/>
          </p:nvPr>
        </p:nvSpPr>
        <p:spPr>
          <a:xfrm>
            <a:off x="328237" y="1577091"/>
            <a:ext cx="8825657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86D1D8"/>
              </a:buClr>
              <a:buSzPct val="25000"/>
              <a:buFont typeface="Noto Sans Symbols"/>
              <a:buNone/>
            </a:pPr>
            <a:r>
              <a:rPr b="0" i="0" lang="en-US" sz="2000" u="none" cap="none" strike="noStrik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BY GROUP 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Century Gothic"/>
              <a:buNone/>
            </a:pPr>
            <a:r>
              <a:rPr b="0" i="0" lang="en-US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is Movies Galore?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103312" y="2052917"/>
            <a:ext cx="8946541" cy="4195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This is a web-based database that is intended to be able to: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Store movies 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Filter movies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Rate movies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Play movies</a:t>
            </a:r>
          </a:p>
        </p:txBody>
      </p:sp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1580" y="2638068"/>
            <a:ext cx="6858000" cy="380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Century Gothic"/>
              <a:buNone/>
            </a:pPr>
            <a:r>
              <a:rPr b="0" i="0" lang="en-US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Who can use Movies Galore?</a:t>
            </a:r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46110" y="2052917"/>
            <a:ext cx="8946541" cy="4195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Movies Galore is for everyone! All that is required by Movies Galore is a user account.</a:t>
            </a: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 user account requires the following: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Username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Password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Email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First name, last name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3" name="Shape 1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4867" y="2717543"/>
            <a:ext cx="7638303" cy="3950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Century Gothic"/>
              <a:buNone/>
            </a:pPr>
            <a:r>
              <a:rPr b="0" i="0" lang="en-US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How does it work?</a:t>
            </a:r>
          </a:p>
        </p:txBody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46110" y="1551433"/>
            <a:ext cx="8946541" cy="4195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Once a user account is created a user is able to do some of the following: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 movies to their own personal database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 actors and directors to that movie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Add details about the movie such as character roles and genres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0" name="Shape 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69675" y="1479509"/>
            <a:ext cx="2425872" cy="15161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Shape 1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22492" y="3187189"/>
            <a:ext cx="2720235" cy="1428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Shape 1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89472" y="4804932"/>
            <a:ext cx="3353255" cy="1883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 rotWithShape="1">
          <a:blip r:embed="rId6">
            <a:alphaModFix/>
          </a:blip>
          <a:srcRect b="10898" l="0" r="0" t="0"/>
          <a:stretch/>
        </p:blipFill>
        <p:spPr>
          <a:xfrm>
            <a:off x="325580" y="3901251"/>
            <a:ext cx="4793800" cy="2550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608944" y="4474046"/>
            <a:ext cx="2622346" cy="1743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Century Gothic"/>
              <a:buNone/>
            </a:pPr>
            <a:r>
              <a:rPr b="0" i="0" lang="en-US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Socializing</a:t>
            </a:r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978050" y="1563003"/>
            <a:ext cx="8946541" cy="4195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Extra features that come with the created account are: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Create their own movie playlist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Rate their movies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Subscribe to other user accounts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Subscribe to other user playlists</a:t>
            </a: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79999"/>
              <a:buFont typeface="Noto Sans Symbols"/>
              <a:buChar char="▶"/>
            </a:pPr>
            <a:r>
              <a:rPr b="0" i="0" lang="en-US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Rate other users movies</a:t>
            </a:r>
          </a:p>
        </p:txBody>
      </p:sp>
      <p:pic>
        <p:nvPicPr>
          <p:cNvPr id="181" name="Shape 1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96125" y="3660744"/>
            <a:ext cx="4476749" cy="2381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Shape 182"/>
          <p:cNvPicPr preferRelativeResize="0"/>
          <p:nvPr/>
        </p:nvPicPr>
        <p:blipFill rotWithShape="1">
          <a:blip r:embed="rId4">
            <a:alphaModFix/>
          </a:blip>
          <a:srcRect b="29479" l="0" r="0" t="27867"/>
          <a:stretch/>
        </p:blipFill>
        <p:spPr>
          <a:xfrm>
            <a:off x="7462382" y="2521621"/>
            <a:ext cx="3744236" cy="939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Shape 18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8050" y="4473417"/>
            <a:ext cx="5172228" cy="1426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Century Gothic"/>
              <a:buNone/>
            </a:pPr>
            <a:r>
              <a:rPr b="0" i="0" lang="en-US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Functional Specifications</a:t>
            </a:r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1104275" y="1504950"/>
            <a:ext cx="8946600" cy="47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Must allow users to login.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Must allow users to store their movies.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Must allow users to rate their own movies. 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Should allow users to create their own playlists.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Should allow users to subscribe to other users.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Should allow users to rate other users profiles. 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Must allow users to edit their movies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Must allow users to delete their movies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Must allow users to view other users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Must allow users to play the movies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Must allow non-users to view other users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Char char="▶"/>
            </a:pPr>
            <a:r>
              <a:rPr b="0" i="0" lang="en-US" sz="17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Must allow non-users to register</a:t>
            </a:r>
          </a:p>
          <a:p>
            <a:pPr indent="-342900" lvl="0" marL="342900" marR="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ct val="80000"/>
              <a:buFont typeface="Noto Sans Symbols"/>
              <a:buNone/>
            </a:pPr>
            <a:r>
              <a:t/>
            </a:r>
            <a:endParaRPr b="0" i="0" sz="17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Century Gothic"/>
              <a:buNone/>
            </a:pPr>
            <a:r>
              <a:rPr b="0" i="0" lang="en-US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UML DIAGRAM</a:t>
            </a:r>
          </a:p>
        </p:txBody>
      </p:sp>
      <p:pic>
        <p:nvPicPr>
          <p:cNvPr id="195" name="Shape 19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9800" l="4925" r="5861" t="11681"/>
          <a:stretch/>
        </p:blipFill>
        <p:spPr>
          <a:xfrm>
            <a:off x="520850" y="1152983"/>
            <a:ext cx="11135757" cy="564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646110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Century Gothic"/>
              <a:buNone/>
            </a:pPr>
            <a:r>
              <a:rPr b="0" i="0" lang="en-US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Sample Data</a:t>
            </a:r>
          </a:p>
        </p:txBody>
      </p:sp>
      <p:pic>
        <p:nvPicPr>
          <p:cNvPr id="201" name="Shape 20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7290" l="1356" r="13372" t="11061"/>
          <a:stretch/>
        </p:blipFill>
        <p:spPr>
          <a:xfrm>
            <a:off x="846449" y="1640909"/>
            <a:ext cx="8728395" cy="4614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428208" y="63821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2"/>
              </a:buClr>
              <a:buSzPct val="25000"/>
              <a:buFont typeface="Century Gothic"/>
              <a:buNone/>
            </a:pPr>
            <a:r>
              <a:rPr b="0" i="0" lang="en-US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Queries</a:t>
            </a:r>
          </a:p>
        </p:txBody>
      </p:sp>
      <p:pic>
        <p:nvPicPr>
          <p:cNvPr id="207" name="Shape 20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4942" l="-1" r="46712" t="7321"/>
          <a:stretch/>
        </p:blipFill>
        <p:spPr>
          <a:xfrm>
            <a:off x="3113738" y="894816"/>
            <a:ext cx="6255731" cy="5769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on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